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365" r:id="rId6"/>
    <p:sldId id="260" r:id="rId7"/>
    <p:sldId id="258" r:id="rId8"/>
    <p:sldId id="291" r:id="rId9"/>
    <p:sldId id="296" r:id="rId10"/>
    <p:sldId id="297" r:id="rId11"/>
    <p:sldId id="298" r:id="rId12"/>
    <p:sldId id="299" r:id="rId13"/>
    <p:sldId id="259" r:id="rId14"/>
    <p:sldId id="304" r:id="rId15"/>
    <p:sldId id="329" r:id="rId16"/>
    <p:sldId id="342" r:id="rId17"/>
    <p:sldId id="335" r:id="rId18"/>
    <p:sldId id="361" r:id="rId19"/>
    <p:sldId id="295" r:id="rId20"/>
    <p:sldId id="336" r:id="rId21"/>
    <p:sldId id="337" r:id="rId22"/>
    <p:sldId id="338" r:id="rId23"/>
    <p:sldId id="339" r:id="rId24"/>
    <p:sldId id="334" r:id="rId25"/>
    <p:sldId id="323" r:id="rId26"/>
    <p:sldId id="350" r:id="rId27"/>
    <p:sldId id="351" r:id="rId28"/>
    <p:sldId id="357" r:id="rId29"/>
    <p:sldId id="34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8AF6B-30B5-40E0-9692-024E848BF298}" v="8" dt="2023-02-13T14:03:17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Pokeržnik" userId="c6d01ceb-268c-4481-8184-4b8768c0038d" providerId="ADAL" clId="{B6E8AF6B-30B5-40E0-9692-024E848BF298}"/>
    <pc:docChg chg="undo custSel delSld modSld">
      <pc:chgData name="Katja Pokeržnik" userId="c6d01ceb-268c-4481-8184-4b8768c0038d" providerId="ADAL" clId="{B6E8AF6B-30B5-40E0-9692-024E848BF298}" dt="2023-02-13T14:03:17.814" v="123" actId="1076"/>
      <pc:docMkLst>
        <pc:docMk/>
      </pc:docMkLst>
      <pc:sldChg chg="modSp mod">
        <pc:chgData name="Katja Pokeržnik" userId="c6d01ceb-268c-4481-8184-4b8768c0038d" providerId="ADAL" clId="{B6E8AF6B-30B5-40E0-9692-024E848BF298}" dt="2023-02-13T13:58:48.568" v="36" actId="20577"/>
        <pc:sldMkLst>
          <pc:docMk/>
          <pc:sldMk cId="3420334530" sldId="304"/>
        </pc:sldMkLst>
        <pc:spChg chg="mod">
          <ac:chgData name="Katja Pokeržnik" userId="c6d01ceb-268c-4481-8184-4b8768c0038d" providerId="ADAL" clId="{B6E8AF6B-30B5-40E0-9692-024E848BF298}" dt="2023-02-13T13:58:24.396" v="5" actId="1076"/>
          <ac:spMkLst>
            <pc:docMk/>
            <pc:sldMk cId="3420334530" sldId="304"/>
            <ac:spMk id="2" creationId="{CF1D03BF-AA5B-4CA3-8404-99CB2CE7F91B}"/>
          </ac:spMkLst>
        </pc:spChg>
        <pc:spChg chg="mod">
          <ac:chgData name="Katja Pokeržnik" userId="c6d01ceb-268c-4481-8184-4b8768c0038d" providerId="ADAL" clId="{B6E8AF6B-30B5-40E0-9692-024E848BF298}" dt="2023-02-13T13:58:48.568" v="36" actId="20577"/>
          <ac:spMkLst>
            <pc:docMk/>
            <pc:sldMk cId="3420334530" sldId="304"/>
            <ac:spMk id="13" creationId="{057BFBB2-887C-4FB0-AB07-6C7C9227513C}"/>
          </ac:spMkLst>
        </pc:spChg>
      </pc:sldChg>
      <pc:sldChg chg="del">
        <pc:chgData name="Katja Pokeržnik" userId="c6d01ceb-268c-4481-8184-4b8768c0038d" providerId="ADAL" clId="{B6E8AF6B-30B5-40E0-9692-024E848BF298}" dt="2023-02-13T14:00:50.661" v="52" actId="47"/>
        <pc:sldMkLst>
          <pc:docMk/>
          <pc:sldMk cId="2248212709" sldId="330"/>
        </pc:sldMkLst>
      </pc:sldChg>
      <pc:sldChg chg="del">
        <pc:chgData name="Katja Pokeržnik" userId="c6d01ceb-268c-4481-8184-4b8768c0038d" providerId="ADAL" clId="{B6E8AF6B-30B5-40E0-9692-024E848BF298}" dt="2023-02-13T13:59:30.111" v="38" actId="47"/>
        <pc:sldMkLst>
          <pc:docMk/>
          <pc:sldMk cId="2119309536" sldId="331"/>
        </pc:sldMkLst>
      </pc:sldChg>
      <pc:sldChg chg="del">
        <pc:chgData name="Katja Pokeržnik" userId="c6d01ceb-268c-4481-8184-4b8768c0038d" providerId="ADAL" clId="{B6E8AF6B-30B5-40E0-9692-024E848BF298}" dt="2023-02-13T14:00:51.093" v="53" actId="47"/>
        <pc:sldMkLst>
          <pc:docMk/>
          <pc:sldMk cId="2093636823" sldId="332"/>
        </pc:sldMkLst>
      </pc:sldChg>
      <pc:sldChg chg="del">
        <pc:chgData name="Katja Pokeržnik" userId="c6d01ceb-268c-4481-8184-4b8768c0038d" providerId="ADAL" clId="{B6E8AF6B-30B5-40E0-9692-024E848BF298}" dt="2023-02-13T14:00:51.525" v="54" actId="47"/>
        <pc:sldMkLst>
          <pc:docMk/>
          <pc:sldMk cId="10838702" sldId="333"/>
        </pc:sldMkLst>
      </pc:sldChg>
      <pc:sldChg chg="del">
        <pc:chgData name="Katja Pokeržnik" userId="c6d01ceb-268c-4481-8184-4b8768c0038d" providerId="ADAL" clId="{B6E8AF6B-30B5-40E0-9692-024E848BF298}" dt="2023-02-13T13:59:59.929" v="40" actId="47"/>
        <pc:sldMkLst>
          <pc:docMk/>
          <pc:sldMk cId="627572893" sldId="340"/>
        </pc:sldMkLst>
      </pc:sldChg>
      <pc:sldChg chg="addSp delSp modSp mod setBg">
        <pc:chgData name="Katja Pokeržnik" userId="c6d01ceb-268c-4481-8184-4b8768c0038d" providerId="ADAL" clId="{B6E8AF6B-30B5-40E0-9692-024E848BF298}" dt="2023-02-13T14:03:17.814" v="123" actId="1076"/>
        <pc:sldMkLst>
          <pc:docMk/>
          <pc:sldMk cId="4235164315" sldId="341"/>
        </pc:sldMkLst>
        <pc:spChg chg="mod">
          <ac:chgData name="Katja Pokeržnik" userId="c6d01ceb-268c-4481-8184-4b8768c0038d" providerId="ADAL" clId="{B6E8AF6B-30B5-40E0-9692-024E848BF298}" dt="2023-02-13T14:02:48.992" v="111" actId="1076"/>
          <ac:spMkLst>
            <pc:docMk/>
            <pc:sldMk cId="4235164315" sldId="341"/>
            <ac:spMk id="2" creationId="{B78E4DA7-9184-58EF-BE75-2B7CE851666E}"/>
          </ac:spMkLst>
        </pc:spChg>
        <pc:spChg chg="mod ord">
          <ac:chgData name="Katja Pokeržnik" userId="c6d01ceb-268c-4481-8184-4b8768c0038d" providerId="ADAL" clId="{B6E8AF6B-30B5-40E0-9692-024E848BF298}" dt="2023-02-13T14:03:10.010" v="121" actId="1076"/>
          <ac:spMkLst>
            <pc:docMk/>
            <pc:sldMk cId="4235164315" sldId="341"/>
            <ac:spMk id="3" creationId="{9FB7213E-F070-70DA-0F79-72C2F0BAD18B}"/>
          </ac:spMkLst>
        </pc:spChg>
        <pc:spChg chg="add del">
          <ac:chgData name="Katja Pokeržnik" userId="c6d01ceb-268c-4481-8184-4b8768c0038d" providerId="ADAL" clId="{B6E8AF6B-30B5-40E0-9692-024E848BF298}" dt="2023-02-13T14:02:33.991" v="107" actId="26606"/>
          <ac:spMkLst>
            <pc:docMk/>
            <pc:sldMk cId="4235164315" sldId="341"/>
            <ac:spMk id="4170" creationId="{03756949-AC79-48CD-A920-B0FE10D230F5}"/>
          </ac:spMkLst>
        </pc:spChg>
        <pc:spChg chg="add del">
          <ac:chgData name="Katja Pokeržnik" userId="c6d01ceb-268c-4481-8184-4b8768c0038d" providerId="ADAL" clId="{B6E8AF6B-30B5-40E0-9692-024E848BF298}" dt="2023-02-13T14:02:33.976" v="106" actId="26606"/>
          <ac:spMkLst>
            <pc:docMk/>
            <pc:sldMk cId="4235164315" sldId="341"/>
            <ac:spMk id="4175" creationId="{03756949-AC79-48CD-A920-B0FE10D230F5}"/>
          </ac:spMkLst>
        </pc:spChg>
        <pc:grpChg chg="add del">
          <ac:chgData name="Katja Pokeržnik" userId="c6d01ceb-268c-4481-8184-4b8768c0038d" providerId="ADAL" clId="{B6E8AF6B-30B5-40E0-9692-024E848BF298}" dt="2023-02-13T14:02:14.243" v="103" actId="26606"/>
          <ac:grpSpMkLst>
            <pc:docMk/>
            <pc:sldMk cId="4235164315" sldId="341"/>
            <ac:grpSpMk id="4103" creationId="{2B87C96F-DDB9-489F-B389-E928C172C874}"/>
          </ac:grpSpMkLst>
        </pc:grpChg>
        <pc:grpChg chg="add del">
          <ac:chgData name="Katja Pokeržnik" userId="c6d01ceb-268c-4481-8184-4b8768c0038d" providerId="ADAL" clId="{B6E8AF6B-30B5-40E0-9692-024E848BF298}" dt="2023-02-13T14:02:14.243" v="103" actId="26606"/>
          <ac:grpSpMkLst>
            <pc:docMk/>
            <pc:sldMk cId="4235164315" sldId="341"/>
            <ac:grpSpMk id="4107" creationId="{E8ACC616-9624-4926-867D-DC2A14290F70}"/>
          </ac:grpSpMkLst>
        </pc:grpChg>
        <pc:picChg chg="del mod">
          <ac:chgData name="Katja Pokeržnik" userId="c6d01ceb-268c-4481-8184-4b8768c0038d" providerId="ADAL" clId="{B6E8AF6B-30B5-40E0-9692-024E848BF298}" dt="2023-02-13T14:02:11.415" v="102" actId="478"/>
          <ac:picMkLst>
            <pc:docMk/>
            <pc:sldMk cId="4235164315" sldId="341"/>
            <ac:picMk id="5" creationId="{1910AD51-9701-2920-07B4-003193F63B32}"/>
          </ac:picMkLst>
        </pc:picChg>
        <pc:picChg chg="add mod">
          <ac:chgData name="Katja Pokeržnik" userId="c6d01ceb-268c-4481-8184-4b8768c0038d" providerId="ADAL" clId="{B6E8AF6B-30B5-40E0-9692-024E848BF298}" dt="2023-02-13T14:03:17.814" v="123" actId="1076"/>
          <ac:picMkLst>
            <pc:docMk/>
            <pc:sldMk cId="4235164315" sldId="341"/>
            <ac:picMk id="4098" creationId="{F45FFCFA-7AB5-54EF-0536-2EF4D0F50ABE}"/>
          </ac:picMkLst>
        </pc:picChg>
        <pc:cxnChg chg="add del">
          <ac:chgData name="Katja Pokeržnik" userId="c6d01ceb-268c-4481-8184-4b8768c0038d" providerId="ADAL" clId="{B6E8AF6B-30B5-40E0-9692-024E848BF298}" dt="2023-02-13T14:02:14.243" v="103" actId="26606"/>
          <ac:cxnSpMkLst>
            <pc:docMk/>
            <pc:sldMk cId="4235164315" sldId="341"/>
            <ac:cxnSpMk id="4163" creationId="{9D63BCE0-44E3-4779-BD4E-5907CC32D297}"/>
          </ac:cxnSpMkLst>
        </pc:cxnChg>
        <pc:cxnChg chg="add del">
          <ac:chgData name="Katja Pokeržnik" userId="c6d01ceb-268c-4481-8184-4b8768c0038d" providerId="ADAL" clId="{B6E8AF6B-30B5-40E0-9692-024E848BF298}" dt="2023-02-13T14:02:14.243" v="103" actId="26606"/>
          <ac:cxnSpMkLst>
            <pc:docMk/>
            <pc:sldMk cId="4235164315" sldId="341"/>
            <ac:cxnSpMk id="4165" creationId="{526F162A-E66C-4D0E-B39E-4B048D2FE7BC}"/>
          </ac:cxnSpMkLst>
        </pc:cxnChg>
      </pc:sldChg>
      <pc:sldChg chg="del">
        <pc:chgData name="Katja Pokeržnik" userId="c6d01ceb-268c-4481-8184-4b8768c0038d" providerId="ADAL" clId="{B6E8AF6B-30B5-40E0-9692-024E848BF298}" dt="2023-02-13T14:00:51.997" v="55" actId="47"/>
        <pc:sldMkLst>
          <pc:docMk/>
          <pc:sldMk cId="1134876697" sldId="343"/>
        </pc:sldMkLst>
      </pc:sldChg>
      <pc:sldChg chg="del">
        <pc:chgData name="Katja Pokeržnik" userId="c6d01ceb-268c-4481-8184-4b8768c0038d" providerId="ADAL" clId="{B6E8AF6B-30B5-40E0-9692-024E848BF298}" dt="2023-02-13T14:00:53.047" v="56" actId="47"/>
        <pc:sldMkLst>
          <pc:docMk/>
          <pc:sldMk cId="3751723251" sldId="344"/>
        </pc:sldMkLst>
      </pc:sldChg>
      <pc:sldChg chg="del">
        <pc:chgData name="Katja Pokeržnik" userId="c6d01ceb-268c-4481-8184-4b8768c0038d" providerId="ADAL" clId="{B6E8AF6B-30B5-40E0-9692-024E848BF298}" dt="2023-02-13T14:00:53.633" v="57" actId="47"/>
        <pc:sldMkLst>
          <pc:docMk/>
          <pc:sldMk cId="1488523425" sldId="345"/>
        </pc:sldMkLst>
      </pc:sldChg>
      <pc:sldChg chg="del">
        <pc:chgData name="Katja Pokeržnik" userId="c6d01ceb-268c-4481-8184-4b8768c0038d" providerId="ADAL" clId="{B6E8AF6B-30B5-40E0-9692-024E848BF298}" dt="2023-02-13T14:00:54.335" v="58" actId="47"/>
        <pc:sldMkLst>
          <pc:docMk/>
          <pc:sldMk cId="4052736370" sldId="346"/>
        </pc:sldMkLst>
      </pc:sldChg>
      <pc:sldChg chg="del">
        <pc:chgData name="Katja Pokeržnik" userId="c6d01ceb-268c-4481-8184-4b8768c0038d" providerId="ADAL" clId="{B6E8AF6B-30B5-40E0-9692-024E848BF298}" dt="2023-02-13T14:00:54.961" v="59" actId="47"/>
        <pc:sldMkLst>
          <pc:docMk/>
          <pc:sldMk cId="4221355016" sldId="347"/>
        </pc:sldMkLst>
      </pc:sldChg>
      <pc:sldChg chg="del">
        <pc:chgData name="Katja Pokeržnik" userId="c6d01ceb-268c-4481-8184-4b8768c0038d" providerId="ADAL" clId="{B6E8AF6B-30B5-40E0-9692-024E848BF298}" dt="2023-02-13T14:00:55.384" v="60" actId="47"/>
        <pc:sldMkLst>
          <pc:docMk/>
          <pc:sldMk cId="1843130883" sldId="348"/>
        </pc:sldMkLst>
      </pc:sldChg>
      <pc:sldChg chg="del">
        <pc:chgData name="Katja Pokeržnik" userId="c6d01ceb-268c-4481-8184-4b8768c0038d" providerId="ADAL" clId="{B6E8AF6B-30B5-40E0-9692-024E848BF298}" dt="2023-02-13T14:00:55.943" v="61" actId="47"/>
        <pc:sldMkLst>
          <pc:docMk/>
          <pc:sldMk cId="2798659578" sldId="349"/>
        </pc:sldMkLst>
      </pc:sldChg>
      <pc:sldChg chg="modSp mod">
        <pc:chgData name="Katja Pokeržnik" userId="c6d01ceb-268c-4481-8184-4b8768c0038d" providerId="ADAL" clId="{B6E8AF6B-30B5-40E0-9692-024E848BF298}" dt="2023-02-13T14:00:20.965" v="46" actId="5793"/>
        <pc:sldMkLst>
          <pc:docMk/>
          <pc:sldMk cId="426581586" sldId="351"/>
        </pc:sldMkLst>
        <pc:spChg chg="mod">
          <ac:chgData name="Katja Pokeržnik" userId="c6d01ceb-268c-4481-8184-4b8768c0038d" providerId="ADAL" clId="{B6E8AF6B-30B5-40E0-9692-024E848BF298}" dt="2023-02-13T14:00:20.965" v="46" actId="5793"/>
          <ac:spMkLst>
            <pc:docMk/>
            <pc:sldMk cId="426581586" sldId="351"/>
            <ac:spMk id="3" creationId="{218881EB-C3CD-C883-51B7-2DFE3626B74A}"/>
          </ac:spMkLst>
        </pc:spChg>
      </pc:sldChg>
      <pc:sldChg chg="del">
        <pc:chgData name="Katja Pokeržnik" userId="c6d01ceb-268c-4481-8184-4b8768c0038d" providerId="ADAL" clId="{B6E8AF6B-30B5-40E0-9692-024E848BF298}" dt="2023-02-13T14:00:31.731" v="48" actId="47"/>
        <pc:sldMkLst>
          <pc:docMk/>
          <pc:sldMk cId="2746562298" sldId="352"/>
        </pc:sldMkLst>
      </pc:sldChg>
      <pc:sldChg chg="del">
        <pc:chgData name="Katja Pokeržnik" userId="c6d01ceb-268c-4481-8184-4b8768c0038d" providerId="ADAL" clId="{B6E8AF6B-30B5-40E0-9692-024E848BF298}" dt="2023-02-13T13:57:49.179" v="1" actId="47"/>
        <pc:sldMkLst>
          <pc:docMk/>
          <pc:sldMk cId="4187395233" sldId="354"/>
        </pc:sldMkLst>
      </pc:sldChg>
      <pc:sldChg chg="del">
        <pc:chgData name="Katja Pokeržnik" userId="c6d01ceb-268c-4481-8184-4b8768c0038d" providerId="ADAL" clId="{B6E8AF6B-30B5-40E0-9692-024E848BF298}" dt="2023-02-13T13:57:46.571" v="0" actId="47"/>
        <pc:sldMkLst>
          <pc:docMk/>
          <pc:sldMk cId="313044474" sldId="355"/>
        </pc:sldMkLst>
      </pc:sldChg>
      <pc:sldChg chg="del">
        <pc:chgData name="Katja Pokeržnik" userId="c6d01ceb-268c-4481-8184-4b8768c0038d" providerId="ADAL" clId="{B6E8AF6B-30B5-40E0-9692-024E848BF298}" dt="2023-02-13T13:57:53.623" v="2" actId="47"/>
        <pc:sldMkLst>
          <pc:docMk/>
          <pc:sldMk cId="3624709883" sldId="356"/>
        </pc:sldMkLst>
      </pc:sldChg>
      <pc:sldChg chg="del">
        <pc:chgData name="Katja Pokeržnik" userId="c6d01ceb-268c-4481-8184-4b8768c0038d" providerId="ADAL" clId="{B6E8AF6B-30B5-40E0-9692-024E848BF298}" dt="2023-02-13T14:00:24.192" v="47" actId="47"/>
        <pc:sldMkLst>
          <pc:docMk/>
          <pc:sldMk cId="4251842597" sldId="358"/>
        </pc:sldMkLst>
      </pc:sldChg>
      <pc:sldChg chg="modSp del mod">
        <pc:chgData name="Katja Pokeržnik" userId="c6d01ceb-268c-4481-8184-4b8768c0038d" providerId="ADAL" clId="{B6E8AF6B-30B5-40E0-9692-024E848BF298}" dt="2023-02-13T14:00:15.357" v="45" actId="47"/>
        <pc:sldMkLst>
          <pc:docMk/>
          <pc:sldMk cId="3173057066" sldId="360"/>
        </pc:sldMkLst>
        <pc:spChg chg="mod">
          <ac:chgData name="Katja Pokeržnik" userId="c6d01ceb-268c-4481-8184-4b8768c0038d" providerId="ADAL" clId="{B6E8AF6B-30B5-40E0-9692-024E848BF298}" dt="2023-02-13T14:00:13.629" v="44" actId="27636"/>
          <ac:spMkLst>
            <pc:docMk/>
            <pc:sldMk cId="3173057066" sldId="360"/>
            <ac:spMk id="3" creationId="{39CBB6B9-F19C-7E59-AB48-6E5D5E3379C7}"/>
          </ac:spMkLst>
        </pc:spChg>
      </pc:sldChg>
      <pc:sldChg chg="del">
        <pc:chgData name="Katja Pokeržnik" userId="c6d01ceb-268c-4481-8184-4b8768c0038d" providerId="ADAL" clId="{B6E8AF6B-30B5-40E0-9692-024E848BF298}" dt="2023-02-13T14:00:50.022" v="51" actId="47"/>
        <pc:sldMkLst>
          <pc:docMk/>
          <pc:sldMk cId="2829391967" sldId="362"/>
        </pc:sldMkLst>
      </pc:sldChg>
      <pc:sldChg chg="del">
        <pc:chgData name="Katja Pokeržnik" userId="c6d01ceb-268c-4481-8184-4b8768c0038d" providerId="ADAL" clId="{B6E8AF6B-30B5-40E0-9692-024E848BF298}" dt="2023-02-13T13:59:10.896" v="37" actId="47"/>
        <pc:sldMkLst>
          <pc:docMk/>
          <pc:sldMk cId="3210142644" sldId="363"/>
        </pc:sldMkLst>
      </pc:sldChg>
      <pc:sldChg chg="del">
        <pc:chgData name="Katja Pokeržnik" userId="c6d01ceb-268c-4481-8184-4b8768c0038d" providerId="ADAL" clId="{B6E8AF6B-30B5-40E0-9692-024E848BF298}" dt="2023-02-13T13:59:49.141" v="39" actId="47"/>
        <pc:sldMkLst>
          <pc:docMk/>
          <pc:sldMk cId="3034853446" sldId="364"/>
        </pc:sldMkLst>
      </pc:sldChg>
      <pc:sldChg chg="del">
        <pc:chgData name="Katja Pokeržnik" userId="c6d01ceb-268c-4481-8184-4b8768c0038d" providerId="ADAL" clId="{B6E8AF6B-30B5-40E0-9692-024E848BF298}" dt="2023-02-13T14:00:36.193" v="50" actId="47"/>
        <pc:sldMkLst>
          <pc:docMk/>
          <pc:sldMk cId="3849016856" sldId="367"/>
        </pc:sldMkLst>
      </pc:sldChg>
      <pc:sldChg chg="del">
        <pc:chgData name="Katja Pokeržnik" userId="c6d01ceb-268c-4481-8184-4b8768c0038d" providerId="ADAL" clId="{B6E8AF6B-30B5-40E0-9692-024E848BF298}" dt="2023-02-13T14:00:34.087" v="49" actId="47"/>
        <pc:sldMkLst>
          <pc:docMk/>
          <pc:sldMk cId="2553748737" sldId="3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zs.si/#7794649-regije" TargetMode="External"/><Relationship Id="rId2" Type="http://schemas.openxmlformats.org/officeDocument/2006/relationships/hyperlink" Target="https://inovacije.gzs.si/priznanja-za-inovacij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brazci.gzs.si/prijavni-obrazec-inovacije-gzs-2023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novacije.gzs.si/priznanja-za-inovacij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23174C-A36E-ADDB-5FBB-5A896488D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RAZPIS </a:t>
            </a:r>
            <a:br>
              <a:rPr lang="sl-SI" dirty="0"/>
            </a:br>
            <a:r>
              <a:rPr lang="sl-SI" dirty="0"/>
              <a:t>Priznanja GZS za inovacije 2023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D9FDA2-A9C7-A902-9EB7-766CEFA053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Kako pripraviti dobro prijavo?</a:t>
            </a:r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BFD13EB3-D474-9B3E-A88A-D39883D26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4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A51653-5268-0E01-E3BB-482E4A78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45" y="2237456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Spletna stran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INOVATIVNA SLOVENIJA</a:t>
            </a:r>
            <a:b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13 Regijskih gospodarskih zbornic</a:t>
            </a:r>
            <a:endParaRPr lang="sl-SI" dirty="0"/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F47B2B26-77A9-85DB-4032-3C94BD99AC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3018F3F5-A32D-A512-C907-E43AE7C912CF}"/>
              </a:ext>
            </a:extLst>
          </p:cNvPr>
          <p:cNvSpPr txBox="1">
            <a:spLocks/>
          </p:cNvSpPr>
          <p:nvPr/>
        </p:nvSpPr>
        <p:spPr>
          <a:xfrm>
            <a:off x="1775173" y="392529"/>
            <a:ext cx="8641655" cy="649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Informacije in prijave</a:t>
            </a:r>
          </a:p>
        </p:txBody>
      </p:sp>
    </p:spTree>
    <p:extLst>
      <p:ext uri="{BB962C8B-B14F-4D97-AF65-F5344CB8AC3E}">
        <p14:creationId xmlns:p14="http://schemas.microsoft.com/office/powerpoint/2010/main" val="368451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F1D03BF-AA5B-4CA3-8404-99CB2CE7F91B}"/>
              </a:ext>
            </a:extLst>
          </p:cNvPr>
          <p:cNvSpPr txBox="1"/>
          <p:nvPr/>
        </p:nvSpPr>
        <p:spPr>
          <a:xfrm>
            <a:off x="4348812" y="305519"/>
            <a:ext cx="370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KDAJ in KJE ?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57BFBB2-887C-4FB0-AB07-6C7C9227513C}"/>
              </a:ext>
            </a:extLst>
          </p:cNvPr>
          <p:cNvSpPr txBox="1"/>
          <p:nvPr/>
        </p:nvSpPr>
        <p:spPr>
          <a:xfrm>
            <a:off x="3388824" y="1563424"/>
            <a:ext cx="609333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Odprtje razpisa: </a:t>
            </a:r>
          </a:p>
          <a:p>
            <a:pPr algn="ctr"/>
            <a:r>
              <a:rPr lang="sl-SI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15.2.2023</a:t>
            </a:r>
          </a:p>
          <a:p>
            <a:pPr algn="ctr"/>
            <a:endParaRPr lang="sl-SI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l-SI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Rok za oddajo prijav: </a:t>
            </a:r>
          </a:p>
          <a:p>
            <a:pPr algn="ctr"/>
            <a:r>
              <a:rPr lang="sl-SI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4.4.2023</a:t>
            </a:r>
          </a:p>
          <a:p>
            <a:pPr algn="ctr"/>
            <a:endParaRPr lang="sl-SI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sl-SI" sz="3200" b="1" dirty="0">
                <a:latin typeface="Verdana" panose="020B0604030504040204" pitchFamily="34" charset="0"/>
                <a:ea typeface="Verdana" panose="020B0604030504040204" pitchFamily="34" charset="0"/>
              </a:rPr>
              <a:t>Na spletnem obrazcu:</a:t>
            </a:r>
          </a:p>
          <a:p>
            <a:pPr algn="ctr"/>
            <a:r>
              <a:rPr lang="sl-SI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Prijavnica Inovacije 2023</a:t>
            </a:r>
            <a:endParaRPr lang="sl-SI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7B8EE6BC-B6AD-E725-5E05-CBE85EC4E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B9C9337-7D42-6B0B-375D-EB1ADE87D4B3}"/>
              </a:ext>
            </a:extLst>
          </p:cNvPr>
          <p:cNvSpPr txBox="1"/>
          <p:nvPr/>
        </p:nvSpPr>
        <p:spPr>
          <a:xfrm>
            <a:off x="2419344" y="813179"/>
            <a:ext cx="7893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000" b="1" dirty="0">
                <a:solidFill>
                  <a:srgbClr val="FCB0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INOVACIJSKI IZZIV 2023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E205FD5-379C-2393-F88C-1A494A54C2FC}"/>
              </a:ext>
            </a:extLst>
          </p:cNvPr>
          <p:cNvSpPr txBox="1"/>
          <p:nvPr/>
        </p:nvSpPr>
        <p:spPr>
          <a:xfrm>
            <a:off x="2228845" y="1739900"/>
            <a:ext cx="7443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INOVACIJE (SO) ENERGIJA</a:t>
            </a:r>
          </a:p>
          <a:p>
            <a:endParaRPr lang="sl-SI" sz="3200" b="1" dirty="0"/>
          </a:p>
          <a:p>
            <a:r>
              <a:rPr lang="sl-SI" sz="3200" b="1" dirty="0"/>
              <a:t>INOVACIJA = ENERGIJA x IDEJE2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6702116-A143-5925-FCB2-E46DE1F70F5F}"/>
              </a:ext>
            </a:extLst>
          </p:cNvPr>
          <p:cNvSpPr txBox="1"/>
          <p:nvPr/>
        </p:nvSpPr>
        <p:spPr>
          <a:xfrm>
            <a:off x="2206619" y="3742405"/>
            <a:ext cx="8318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Inovacijski izziv in rdeča nit razpisa izpostavlja inovacije, ki naslavljajo energetsko krizo, oziroma optimizacijo rabe energije, alternativni viri energije, ustvarjanje prihrankov in učinkovito krožno gospodarstvo s poudarkom na rabi energije  </a:t>
            </a:r>
          </a:p>
        </p:txBody>
      </p:sp>
      <p:pic>
        <p:nvPicPr>
          <p:cNvPr id="2" name="Slika 1" descr="Slika, ki vsebuje besede risba&#10;&#10;Opis je samodejno ustvarjen">
            <a:extLst>
              <a:ext uri="{FF2B5EF4-FFF2-40B4-BE49-F238E27FC236}">
                <a16:creationId xmlns:a16="http://schemas.microsoft.com/office/drawing/2014/main" id="{8597A2E5-E5BA-3822-6E8F-544A63ECB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2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1202AA-A20A-9C57-FF03-49D2D2DF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hlinkClick r:id="rId2"/>
              </a:rPr>
              <a:t>RAZPISNA DOKUMENTACIJA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5DCB26-EE76-16C7-8A4B-5303FF9BF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/>
              <a:t>Pravilnik Priznanja GZS za inovacije 2023</a:t>
            </a:r>
          </a:p>
          <a:p>
            <a:pPr marL="0" indent="0">
              <a:buNone/>
            </a:pPr>
            <a:r>
              <a:rPr lang="sl-SI" sz="2800" dirty="0"/>
              <a:t>Razpis Priznanja GZS za inovacije 2023</a:t>
            </a:r>
          </a:p>
          <a:p>
            <a:pPr marL="0" indent="0">
              <a:buNone/>
            </a:pPr>
            <a:r>
              <a:rPr lang="sl-SI" sz="2800" dirty="0"/>
              <a:t>Vzorec Prijavnega obrazca 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l-SI" sz="2800" dirty="0"/>
              <a:t>Izjava o pravilnosti podatkov v prijavi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l-SI" sz="2800" dirty="0"/>
              <a:t>Izjava za objavo materialov v promocijske namene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D9B83D94-92FE-9604-AC09-7E9AD7534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4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B5AE75-F919-C128-EB93-8F2CE5B5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69" y="9106"/>
            <a:ext cx="9905998" cy="1478570"/>
          </a:xfrm>
        </p:spPr>
        <p:txBody>
          <a:bodyPr/>
          <a:lstStyle/>
          <a:p>
            <a:r>
              <a:rPr lang="sl-SI" b="1" dirty="0"/>
              <a:t>Kriteriji ocenjevanja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C66506-EF4B-003B-1764-FFE7666A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133" y="1487676"/>
            <a:ext cx="10186191" cy="492938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sz="2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Izziv, ki ga inovacija rešuje (15%)</a:t>
            </a:r>
            <a:endParaRPr lang="sl-SI" sz="2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l-SI" sz="2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Opis inovacije. Kakšna je vaša rešitev in kakšno novo vrednost inovacija ustvarja? (25%)</a:t>
            </a:r>
            <a:endParaRPr lang="sl-SI" sz="2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l-SI" sz="2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Gospodarski učinki inovacije</a:t>
            </a:r>
            <a:r>
              <a:rPr lang="sl-SI" sz="26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(v primeru družbene inovacije – širši družbeni učinki) </a:t>
            </a:r>
            <a:r>
              <a:rPr lang="sl-SI" sz="2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(25%)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l-SI" sz="2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Trajnostni in </a:t>
            </a:r>
            <a:r>
              <a:rPr lang="sl-SI" sz="2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okoljski</a:t>
            </a:r>
            <a:r>
              <a:rPr lang="sl-SI" sz="2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učinki inovacije (25%)</a:t>
            </a:r>
            <a:endParaRPr lang="sl-SI" sz="2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l-SI" sz="26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Zakaj je inovacija edinstvena? (10%)</a:t>
            </a:r>
            <a:endParaRPr lang="sl-SI" sz="26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dirty="0"/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7F290D68-4C80-0705-157B-DD8641B44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23C7B8-8596-B444-B92C-208B0585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DE8E308B-43D8-5C69-0CA0-06651CBB7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787EF2D-1D48-AA5E-155C-342EFEF2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8" y="1624806"/>
            <a:ext cx="10677525" cy="4791075"/>
          </a:xfrm>
          <a:prstGeom prst="rect">
            <a:avLst/>
          </a:prstGeom>
        </p:spPr>
      </p:pic>
      <p:pic>
        <p:nvPicPr>
          <p:cNvPr id="3" name="Slika 2" descr="Slika, ki vsebuje besede risba&#10;&#10;Opis je samodejno ustvarjen">
            <a:extLst>
              <a:ext uri="{FF2B5EF4-FFF2-40B4-BE49-F238E27FC236}">
                <a16:creationId xmlns:a16="http://schemas.microsoft.com/office/drawing/2014/main" id="{5D9C4630-7D39-FD1F-05B3-08AA5D31C3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2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CFF1F8C8-C482-48E3-94FF-88B7AEA71246}"/>
              </a:ext>
            </a:extLst>
          </p:cNvPr>
          <p:cNvSpPr txBox="1">
            <a:spLocks/>
          </p:cNvSpPr>
          <p:nvPr/>
        </p:nvSpPr>
        <p:spPr>
          <a:xfrm>
            <a:off x="1775172" y="610712"/>
            <a:ext cx="9210328" cy="590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Izziv, ki ga inovacija rešuje</a:t>
            </a:r>
          </a:p>
          <a:p>
            <a:endParaRPr lang="sl-SI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Opis izziva/problema, ki ga inovacija rešuje,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Kakšna je razsežnost inovacije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Stanje na področju inovacije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Opredelite razsežnost/ področje, ki ga inovacija naslavlja. Ali gre za rešitve oziroma izzive znotraj podjetja, lokalne skupnosti, nivoju države, mednarodno. 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C55414E-C2AC-6CCE-0E67-C74A4341DCF2}"/>
              </a:ext>
            </a:extLst>
          </p:cNvPr>
          <p:cNvSpPr txBox="1"/>
          <p:nvPr/>
        </p:nvSpPr>
        <p:spPr>
          <a:xfrm>
            <a:off x="1206500" y="52636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sl-SI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2500 znakov</a:t>
            </a:r>
          </a:p>
        </p:txBody>
      </p:sp>
      <p:pic>
        <p:nvPicPr>
          <p:cNvPr id="2" name="Slika 1" descr="Slika, ki vsebuje besede risba&#10;&#10;Opis je samodejno ustvarjen">
            <a:extLst>
              <a:ext uri="{FF2B5EF4-FFF2-40B4-BE49-F238E27FC236}">
                <a16:creationId xmlns:a16="http://schemas.microsoft.com/office/drawing/2014/main" id="{01B707FD-A2C8-0781-3E9E-C2D1D4925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1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CFF1F8C8-C482-48E3-94FF-88B7AEA71246}"/>
              </a:ext>
            </a:extLst>
          </p:cNvPr>
          <p:cNvSpPr txBox="1">
            <a:spLocks/>
          </p:cNvSpPr>
          <p:nvPr/>
        </p:nvSpPr>
        <p:spPr>
          <a:xfrm>
            <a:off x="1340730" y="310588"/>
            <a:ext cx="9807228" cy="6236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. Opis inovacije. Kakšna je vaša rešitev in kakšno novo vrednost inovacija ustvarja?</a:t>
            </a:r>
          </a:p>
          <a:p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Podroben opis inovacije. </a:t>
            </a: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 je opisano na kakšen način inovacija rešuje izpostavljen izziv/problem in katere ključne lastnosti oz. funkcije izdelka/storitve/rešitve so izboljšane.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Dodajte podatek ali ali gre za STALNO, PREBOJNO ali DISRUPTIVNO INOVACIJO, ter na katero področje inovacija naslavlja (8. člen pravilnika).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 so opisani in posredni in neposredni konkurenti na področju predlagane inovacije.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Inovacijska ekipa: </a:t>
            </a: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Inovacija je bila razvita z multidisciplinarno ekipo, pri razvoju ste sodelovali s strokovnjaki iz razvojno-raziskovalnih organizacij, drugih gospodarskih organizacij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Zaščita inovacije </a:t>
            </a: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Inovacija je zaščitena z mednarodnim patentom, z blagovno znamko v tujini, z modelom v tujini, z avtorsko pravico na mednarodnem nivoju, s slovenskim patentom (navedba konkretnega imena/številke), poslovno skrivnostjo. V primeru, da inovacija nima širše priznane zaščite, pojasnite vaše vzvode in razloge za to odločitev. V primeru smiselne razlage, prijavitelj pri tej vsebini, ne izgublja </a:t>
            </a:r>
            <a:r>
              <a:rPr lang="sl-S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točk pri ocenjevanju.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C55414E-C2AC-6CCE-0E67-C74A4341DCF2}"/>
              </a:ext>
            </a:extLst>
          </p:cNvPr>
          <p:cNvSpPr txBox="1"/>
          <p:nvPr/>
        </p:nvSpPr>
        <p:spPr>
          <a:xfrm>
            <a:off x="1340730" y="613762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sl-SI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2500 znakov</a:t>
            </a:r>
          </a:p>
        </p:txBody>
      </p:sp>
      <p:pic>
        <p:nvPicPr>
          <p:cNvPr id="2" name="Slika 1" descr="Slika, ki vsebuje besede risba&#10;&#10;Opis je samodejno ustvarjen">
            <a:extLst>
              <a:ext uri="{FF2B5EF4-FFF2-40B4-BE49-F238E27FC236}">
                <a16:creationId xmlns:a16="http://schemas.microsoft.com/office/drawing/2014/main" id="{1A2B72BC-88A7-FB8F-961C-167443AD4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CFF1F8C8-C482-48E3-94FF-88B7AEA71246}"/>
              </a:ext>
            </a:extLst>
          </p:cNvPr>
          <p:cNvSpPr txBox="1">
            <a:spLocks/>
          </p:cNvSpPr>
          <p:nvPr/>
        </p:nvSpPr>
        <p:spPr>
          <a:xfrm>
            <a:off x="1340730" y="310588"/>
            <a:ext cx="9807228" cy="6236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l-S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Gospodarski učinki inovacije</a:t>
            </a:r>
            <a:r>
              <a:rPr lang="sl-S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 primeru družbene inovacije – širši družbeni učinki)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Opišite trenutne finančne učinke na vašo organizacijo, ter kakšna je bila strategija doseganja le teh. 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Predstavite oceno za prihodnost (v % rasti ali v EUR) ter strategijo doseganja finančnih in drugih gospodarskih učinkov. Predstavite vpliv inovacije na morebitno znižanje stroškov, povečanje prihodkov, dobička ali dodane vrednosti.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Kakšna je vrednost vlaganj v razvoj inovacije (lahko opisno, % ali v EUR).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Jasno opišite kdo so ciljne skupine kupcev oz. končni uporabniki inovacije.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Opišite trg, ter opredelite vrednostno vaš tržni delež. V primeru, da gre za koristno uporabo in ne prodajo inovacije, je jasno opisan obseg oz. širina uporabe inovacije.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C55414E-C2AC-6CCE-0E67-C74A4341DCF2}"/>
              </a:ext>
            </a:extLst>
          </p:cNvPr>
          <p:cNvSpPr txBox="1"/>
          <p:nvPr/>
        </p:nvSpPr>
        <p:spPr>
          <a:xfrm>
            <a:off x="1340730" y="613762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sl-SI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2500 znakov</a:t>
            </a:r>
          </a:p>
        </p:txBody>
      </p:sp>
      <p:pic>
        <p:nvPicPr>
          <p:cNvPr id="2" name="Slika 1" descr="Slika, ki vsebuje besede risba&#10;&#10;Opis je samodejno ustvarjen">
            <a:extLst>
              <a:ext uri="{FF2B5EF4-FFF2-40B4-BE49-F238E27FC236}">
                <a16:creationId xmlns:a16="http://schemas.microsoft.com/office/drawing/2014/main" id="{7E0BF681-EA3C-E32E-E98C-583045E017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3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CFF1F8C8-C482-48E3-94FF-88B7AEA71246}"/>
              </a:ext>
            </a:extLst>
          </p:cNvPr>
          <p:cNvSpPr txBox="1">
            <a:spLocks/>
          </p:cNvSpPr>
          <p:nvPr/>
        </p:nvSpPr>
        <p:spPr>
          <a:xfrm>
            <a:off x="1340730" y="310588"/>
            <a:ext cx="9807228" cy="6236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l-S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Trajnostni in </a:t>
            </a:r>
            <a:r>
              <a:rPr lang="sl-SI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okoljski</a:t>
            </a:r>
            <a:r>
              <a:rPr lang="sl-SI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učinki inovacije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Trajnostni učinki: Vpliv inovacije </a:t>
            </a: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podjetje, širšo družbo, okolje v katerem podjetje deluje.  Ali inovacija ustvarja nova delovna mesta, oziroma prispeva k optimizaciji in bolj kvalitetnim delovnim mestom.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Opišite učinek na razvoj inovacijske kulture v podjetju, organizaciji, pri posameznikih, ter razvoj njihovih kompetenc, spodbujanje interdisciplinarnosti pri inoviranju, timsko delo, sodelovanje z uporabniki.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Opišite vpliv inovacije na okolje. Ali je pri snovanju inovacije uporabljen trajnostni vidik - Krožno gospodarstvo, učinkovita raba materialov, energije, emisije toplogrednih plinov, ravnanje z odpadki. Je že pri snovanju inovacije upoštevano krožna uporaba.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inovacija spodbuja varčevanje, trajnost tako pri podjetju, kot uporabnikih. 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C55414E-C2AC-6CCE-0E67-C74A4341DCF2}"/>
              </a:ext>
            </a:extLst>
          </p:cNvPr>
          <p:cNvSpPr txBox="1"/>
          <p:nvPr/>
        </p:nvSpPr>
        <p:spPr>
          <a:xfrm>
            <a:off x="1340730" y="613762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sl-SI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2500 znakov</a:t>
            </a:r>
          </a:p>
        </p:txBody>
      </p:sp>
      <p:pic>
        <p:nvPicPr>
          <p:cNvPr id="2" name="Slika 1" descr="Slika, ki vsebuje besede risba&#10;&#10;Opis je samodejno ustvarjen">
            <a:extLst>
              <a:ext uri="{FF2B5EF4-FFF2-40B4-BE49-F238E27FC236}">
                <a16:creationId xmlns:a16="http://schemas.microsoft.com/office/drawing/2014/main" id="{D44BB621-1190-29D4-E53C-A5E21DA3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1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7C2FD8-1E7E-F774-92EA-5BE7DBD2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088" y="688210"/>
            <a:ext cx="9905999" cy="3541714"/>
          </a:xfrm>
        </p:spPr>
        <p:txBody>
          <a:bodyPr/>
          <a:lstStyle/>
          <a:p>
            <a:pPr marL="0" indent="0" algn="ctr">
              <a:buNone/>
            </a:pPr>
            <a:endParaRPr lang="sl-SI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sl-S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Priznanja GZS za inovacije na nacionalni ravni predstavljajo </a:t>
            </a:r>
          </a:p>
          <a:p>
            <a:pPr marL="0" indent="0" algn="ctr">
              <a:buNone/>
            </a:pPr>
            <a:r>
              <a:rPr lang="sl-SI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najvišja nacionalna priznanja inovativnim dosežkom </a:t>
            </a:r>
          </a:p>
          <a:p>
            <a:pPr marL="0" indent="0" algn="ctr">
              <a:buNone/>
            </a:pPr>
            <a:r>
              <a:rPr lang="sl-SI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slovenskih podjetij in drugih organizacij.</a:t>
            </a:r>
          </a:p>
          <a:p>
            <a:endParaRPr lang="sl-SI" dirty="0"/>
          </a:p>
        </p:txBody>
      </p:sp>
      <p:pic>
        <p:nvPicPr>
          <p:cNvPr id="4" name="Slika 3" descr="Slika, ki vsebuje besede risba, plošča&#10;&#10;Opis je samodejno ustvarjen">
            <a:extLst>
              <a:ext uri="{FF2B5EF4-FFF2-40B4-BE49-F238E27FC236}">
                <a16:creationId xmlns:a16="http://schemas.microsoft.com/office/drawing/2014/main" id="{92286BBA-ACD2-5C4E-00EB-3FB7DE1D6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09" y="4724935"/>
            <a:ext cx="2776860" cy="829355"/>
          </a:xfrm>
          <a:prstGeom prst="rect">
            <a:avLst/>
          </a:prstGeom>
        </p:spPr>
      </p:pic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D49467F8-FE2B-0CF4-88CB-D4237F4723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  <p:pic>
        <p:nvPicPr>
          <p:cNvPr id="6" name="Slika 5" descr="Slika, ki vsebuje besede risba, znak&#10;&#10;Opis je samodejno ustvarjen">
            <a:extLst>
              <a:ext uri="{FF2B5EF4-FFF2-40B4-BE49-F238E27FC236}">
                <a16:creationId xmlns:a16="http://schemas.microsoft.com/office/drawing/2014/main" id="{08EF34D6-EBBC-40F8-6983-DEDB2F09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07" y="4398933"/>
            <a:ext cx="2016033" cy="10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2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CFF1F8C8-C482-48E3-94FF-88B7AEA71246}"/>
              </a:ext>
            </a:extLst>
          </p:cNvPr>
          <p:cNvSpPr txBox="1">
            <a:spLocks/>
          </p:cNvSpPr>
          <p:nvPr/>
        </p:nvSpPr>
        <p:spPr>
          <a:xfrm>
            <a:off x="908930" y="310588"/>
            <a:ext cx="9807228" cy="6236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600"/>
              </a:spcBef>
            </a:pPr>
            <a:endParaRPr lang="sl-SI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sl-SI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Zakaj je inovacija edinstvena?</a:t>
            </a:r>
            <a:endParaRPr lang="sl-SI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Predstavite najpomembnejše učinke, </a:t>
            </a:r>
          </a:p>
          <a:p>
            <a:pPr lvl="1">
              <a:lnSpc>
                <a:spcPct val="150000"/>
              </a:lnSpc>
            </a:pPr>
            <a:r>
              <a:rPr lang="sl-S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 jih inovacija prinaša družbi.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C55414E-C2AC-6CCE-0E67-C74A4341DCF2}"/>
              </a:ext>
            </a:extLst>
          </p:cNvPr>
          <p:cNvSpPr txBox="1"/>
          <p:nvPr/>
        </p:nvSpPr>
        <p:spPr>
          <a:xfrm>
            <a:off x="1594730" y="421992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sl-SI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1000 znakov</a:t>
            </a:r>
          </a:p>
        </p:txBody>
      </p:sp>
      <p:pic>
        <p:nvPicPr>
          <p:cNvPr id="2" name="Slika 1" descr="Slika, ki vsebuje besede risba&#10;&#10;Opis je samodejno ustvarjen">
            <a:extLst>
              <a:ext uri="{FF2B5EF4-FFF2-40B4-BE49-F238E27FC236}">
                <a16:creationId xmlns:a16="http://schemas.microsoft.com/office/drawing/2014/main" id="{46BBF952-3F0F-FFE0-4BEF-F22D2F5D7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7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81B2FA2-CC5E-7D70-9A29-E77EEDE0BB09}"/>
              </a:ext>
            </a:extLst>
          </p:cNvPr>
          <p:cNvSpPr txBox="1"/>
          <p:nvPr/>
        </p:nvSpPr>
        <p:spPr>
          <a:xfrm>
            <a:off x="1289715" y="511536"/>
            <a:ext cx="10484704" cy="5635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PRILOGE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fotografij inovacije - velikosti vsaj (1920x1080px)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Fotografija inovatorjev (z inovacijo) - velikosti vsaj (1920x1080px)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(ni obvezno, je zelo priporočljivo) – če je prevelik pošljite na mail regijske zbornice preko </a:t>
            </a:r>
            <a:r>
              <a:rPr lang="sl-S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transferja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Logotip prijavitelja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Podpisana izjava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pravilnosti podatkov v prijavi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Podpisana izjava 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objavo materialov v promocijske namene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l-SI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Dodatno gradivo (grafi, tabele, simulacije,… ) - ni obvezno</a:t>
            </a:r>
          </a:p>
        </p:txBody>
      </p:sp>
      <p:pic>
        <p:nvPicPr>
          <p:cNvPr id="2" name="Slika 1" descr="Slika, ki vsebuje besede risba&#10;&#10;Opis je samodejno ustvarjen">
            <a:extLst>
              <a:ext uri="{FF2B5EF4-FFF2-40B4-BE49-F238E27FC236}">
                <a16:creationId xmlns:a16="http://schemas.microsoft.com/office/drawing/2014/main" id="{3A672BE8-0D43-EC57-A87E-DB5D94CB0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2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0230F526-5956-4CE7-A8B4-A7E360090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61" y="2516911"/>
            <a:ext cx="1584960" cy="154228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3CE565C-4DAB-4335-B546-FFCD2D3EA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68" y="2518674"/>
            <a:ext cx="1584960" cy="154228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F5F0DB4-E9C6-4271-B884-B690E8C1B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75" y="2518674"/>
            <a:ext cx="1584960" cy="1542288"/>
          </a:xfrm>
          <a:prstGeom prst="rect">
            <a:avLst/>
          </a:prstGeom>
        </p:spPr>
      </p:pic>
      <p:sp>
        <p:nvSpPr>
          <p:cNvPr id="16" name="Pravokotnik 15">
            <a:extLst>
              <a:ext uri="{FF2B5EF4-FFF2-40B4-BE49-F238E27FC236}">
                <a16:creationId xmlns:a16="http://schemas.microsoft.com/office/drawing/2014/main" id="{C971C716-1FB4-43DA-8D5F-EBD43C66C2D7}"/>
              </a:ext>
            </a:extLst>
          </p:cNvPr>
          <p:cNvSpPr/>
          <p:nvPr/>
        </p:nvSpPr>
        <p:spPr>
          <a:xfrm>
            <a:off x="1385802" y="2000864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9,0 - 10 točk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4A63C54A-9550-4048-B766-78D1A45C360E}"/>
              </a:ext>
            </a:extLst>
          </p:cNvPr>
          <p:cNvSpPr/>
          <p:nvPr/>
        </p:nvSpPr>
        <p:spPr>
          <a:xfrm>
            <a:off x="3411438" y="1939836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8,0 - 8,99 točk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6BF1AD55-5994-4C23-BA2A-F6450E9A08A1}"/>
              </a:ext>
            </a:extLst>
          </p:cNvPr>
          <p:cNvSpPr/>
          <p:nvPr/>
        </p:nvSpPr>
        <p:spPr>
          <a:xfrm>
            <a:off x="5486940" y="1948853"/>
            <a:ext cx="20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 dirty="0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7,0 - 7,99 točk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E1BC6E0E-A2F3-4A5B-9CEE-4E13D5553769}"/>
              </a:ext>
            </a:extLst>
          </p:cNvPr>
          <p:cNvSpPr/>
          <p:nvPr/>
        </p:nvSpPr>
        <p:spPr>
          <a:xfrm>
            <a:off x="1222295" y="4152440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8,1 - 10 točk*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C87626CD-5EFB-4223-824D-635AB25902FA}"/>
              </a:ext>
            </a:extLst>
          </p:cNvPr>
          <p:cNvSpPr/>
          <p:nvPr/>
        </p:nvSpPr>
        <p:spPr>
          <a:xfrm>
            <a:off x="3329684" y="4141253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7,2 - 8,09 točk*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38244FA2-9B6F-4E23-95F3-503A0D2D4C06}"/>
              </a:ext>
            </a:extLst>
          </p:cNvPr>
          <p:cNvSpPr/>
          <p:nvPr/>
        </p:nvSpPr>
        <p:spPr>
          <a:xfrm>
            <a:off x="5564591" y="4090518"/>
            <a:ext cx="223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sl-SI" b="1" dirty="0">
                <a:solidFill>
                  <a:srgbClr val="99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6,3 - 7,19 točk*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610CFE90-33E5-4F13-8F5A-F9DB58F5F110}"/>
              </a:ext>
            </a:extLst>
          </p:cNvPr>
          <p:cNvSpPr/>
          <p:nvPr/>
        </p:nvSpPr>
        <p:spPr>
          <a:xfrm>
            <a:off x="1971452" y="5234355"/>
            <a:ext cx="8845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*Družbene inovacije in inovacije, za katere je očitno, da niso bile deležne organizirane in profesionalne podpore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89648A36-2649-444D-B818-AD73D9A174EB}"/>
              </a:ext>
            </a:extLst>
          </p:cNvPr>
          <p:cNvSpPr/>
          <p:nvPr/>
        </p:nvSpPr>
        <p:spPr>
          <a:xfrm>
            <a:off x="2280255" y="792648"/>
            <a:ext cx="1005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sl-SI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OCENE na regijskem nivoju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84DD5EF-E858-F36E-27F2-3DF19335C233}"/>
              </a:ext>
            </a:extLst>
          </p:cNvPr>
          <p:cNvSpPr txBox="1"/>
          <p:nvPr/>
        </p:nvSpPr>
        <p:spPr>
          <a:xfrm>
            <a:off x="8015021" y="2428726"/>
            <a:ext cx="312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highlight>
                  <a:srgbClr val="00FF00"/>
                </a:highlight>
              </a:rPr>
              <a:t>Prebojna invencija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AD6F159-D25B-B458-6E69-1EBDADB9ACA8}"/>
              </a:ext>
            </a:extLst>
          </p:cNvPr>
          <p:cNvSpPr txBox="1"/>
          <p:nvPr/>
        </p:nvSpPr>
        <p:spPr>
          <a:xfrm>
            <a:off x="8036753" y="3244334"/>
            <a:ext cx="312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Za predloge, ki dosežejo število točk pod 7 </a:t>
            </a:r>
          </a:p>
        </p:txBody>
      </p:sp>
      <p:sp>
        <p:nvSpPr>
          <p:cNvPr id="7" name="Zvezda: 7 krakov 6">
            <a:extLst>
              <a:ext uri="{FF2B5EF4-FFF2-40B4-BE49-F238E27FC236}">
                <a16:creationId xmlns:a16="http://schemas.microsoft.com/office/drawing/2014/main" id="{7A92B765-662F-A620-5742-D0544C83550F}"/>
              </a:ext>
            </a:extLst>
          </p:cNvPr>
          <p:cNvSpPr/>
          <p:nvPr/>
        </p:nvSpPr>
        <p:spPr>
          <a:xfrm>
            <a:off x="11017939" y="2318185"/>
            <a:ext cx="574975" cy="51154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vezda: 7 krakov 7">
            <a:extLst>
              <a:ext uri="{FF2B5EF4-FFF2-40B4-BE49-F238E27FC236}">
                <a16:creationId xmlns:a16="http://schemas.microsoft.com/office/drawing/2014/main" id="{620F909D-7A42-F6B5-6B91-82CA793FBF34}"/>
              </a:ext>
            </a:extLst>
          </p:cNvPr>
          <p:cNvSpPr/>
          <p:nvPr/>
        </p:nvSpPr>
        <p:spPr>
          <a:xfrm>
            <a:off x="10385977" y="2015213"/>
            <a:ext cx="574975" cy="51154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vezda: 7 krakov 8">
            <a:extLst>
              <a:ext uri="{FF2B5EF4-FFF2-40B4-BE49-F238E27FC236}">
                <a16:creationId xmlns:a16="http://schemas.microsoft.com/office/drawing/2014/main" id="{93714A95-A5CC-37F6-400A-510417B54CC1}"/>
              </a:ext>
            </a:extLst>
          </p:cNvPr>
          <p:cNvSpPr/>
          <p:nvPr/>
        </p:nvSpPr>
        <p:spPr>
          <a:xfrm>
            <a:off x="10735926" y="2029900"/>
            <a:ext cx="574975" cy="51154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C928A8CD-B877-88DC-A0CC-07C8358E2E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3117CF-17E0-E7E8-2AF6-4CFC4AD9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WEBINAR: Kako pripraviti dobro prijavo?	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E14E83-EEA2-FD1E-C49F-3B74A814F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TERMINI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3200" u="none" strike="noStrike" dirty="0">
                <a:effectLst/>
              </a:rPr>
              <a:t>23.02.2023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3200" dirty="0">
                <a:effectLst/>
              </a:rPr>
              <a:t>21.3.2023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51EBF84F-46B8-387A-B195-253524CE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606E8C-E5B0-C36C-BF8D-12320F20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WEBINAR: Kako pripraviti dober „</a:t>
            </a:r>
            <a:r>
              <a:rPr lang="sl-SI" dirty="0" err="1"/>
              <a:t>pitch</a:t>
            </a:r>
            <a:r>
              <a:rPr lang="sl-SI" dirty="0"/>
              <a:t>“ – osebno predstavitev pred komisijo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8881EB-C3CD-C883-51B7-2DFE3626B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Termin 5.4.2023</a:t>
            </a: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17C18502-EB79-AFF5-FD8B-9F91A3A94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1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71A9AF-008F-50FA-6BE6-37BFF0F0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Dan inovativnosti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5AAF71-9D7B-6B21-7B21-FF5526E9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Brdo pri Kranju</a:t>
            </a:r>
          </a:p>
          <a:p>
            <a:r>
              <a:rPr lang="sl-SI" sz="3200" dirty="0"/>
              <a:t>19.9.2023</a:t>
            </a:r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5C6B79D8-E6AE-76A6-7868-F565B383A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2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8E4DA7-9184-58EF-BE75-2B7CE851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04" y="0"/>
            <a:ext cx="9905998" cy="1478570"/>
          </a:xfrm>
        </p:spPr>
        <p:txBody>
          <a:bodyPr>
            <a:normAutofit/>
          </a:bodyPr>
          <a:lstStyle/>
          <a:p>
            <a:r>
              <a:rPr lang="sl-SI" b="1" dirty="0"/>
              <a:t>Dodatne informacije	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5FFCFA-7AB5-54EF-0536-2EF4D0F50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/>
          <a:stretch/>
        </p:blipFill>
        <p:spPr bwMode="auto">
          <a:xfrm>
            <a:off x="1008923" y="1801092"/>
            <a:ext cx="9904580" cy="4495376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B7213E-F070-70DA-0F79-72C2F0BA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104" y="1178068"/>
            <a:ext cx="4710683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Regijske gospodarske zbornice</a:t>
            </a:r>
          </a:p>
        </p:txBody>
      </p:sp>
    </p:spTree>
    <p:extLst>
      <p:ext uri="{BB962C8B-B14F-4D97-AF65-F5344CB8AC3E}">
        <p14:creationId xmlns:p14="http://schemas.microsoft.com/office/powerpoint/2010/main" val="423516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1B02C-433A-B7D7-2502-31CEEA08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Kdo lahko prijavi inovacijski predlog?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53EEA3-BC70-4163-D24C-92E69D3F4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Gospodarske družbe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Samostojni podjetniki 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Posamezniki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Samostojni inovatorji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l-S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Druge organizacijske oblike (zavodi, fakultete, raziskovalni instituti, šole …)</a:t>
            </a:r>
          </a:p>
          <a:p>
            <a:endParaRPr lang="sl-SI" dirty="0"/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E4D912A9-8E48-F248-27FA-4BEBAFB93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6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CD24C7-E0C1-CD18-A79D-8A9097C7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03885"/>
            <a:ext cx="9905998" cy="1478570"/>
          </a:xfrm>
        </p:spPr>
        <p:txBody>
          <a:bodyPr/>
          <a:lstStyle/>
          <a:p>
            <a:r>
              <a:rPr lang="sl-SI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KAJ JE INOVACIJA?</a:t>
            </a:r>
            <a:br>
              <a:rPr lang="sl-SI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59937B-8AF4-C7D0-A707-B32E3870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25" y="1043170"/>
            <a:ext cx="10450820" cy="5326268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novacija predstavlja proces spreminjanja zamisli v izdelek, postopek, storitev ali organizacijo oziroma proces preoblikovanja ustvarjalnosti v dobiček ali koristno uporabo;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inovacije zajemajo nove izdelke, postopke in storitve ter bistveno izboljšane izdelke;  postopke in storitve. Inovacija je uvedena, ko se pojavi na trgu (inovacija izdelka, storitve) ali uporabi v okviru postopka (inovacija postopka) ali je koristno uporabljena v družbene namene (družbene in socialne inovacije). Izdelek, storitev ali postopek morajo biti novi ali bistveno izboljšani za podjetje, ni pa nujno, da so novi na trgu;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inovacije vključujejo vrsto znanstvenih, tehnoloških, organizacijskih, finančnih in gospodarskih aktivnosti;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inovacija temelji na rezultatih novega tehnološkega razvoja, novih kombinacij že obstoječih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tehnologij ali uporabi drugega znanja, ki ga je pridobilo podjetje.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29F8BB4D-852B-9887-9407-DE6AF7757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risba&#10;&#10;Opis je samodejno ustvarjen">
            <a:extLst>
              <a:ext uri="{FF2B5EF4-FFF2-40B4-BE49-F238E27FC236}">
                <a16:creationId xmlns:a16="http://schemas.microsoft.com/office/drawing/2014/main" id="{5873F7F9-475F-474B-BC44-D768B6FE2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20204" y="6168617"/>
            <a:ext cx="2571796" cy="711267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738DF5CB-F772-4310-B4DB-D393B2EEBF75}"/>
              </a:ext>
            </a:extLst>
          </p:cNvPr>
          <p:cNvSpPr txBox="1">
            <a:spLocks/>
          </p:cNvSpPr>
          <p:nvPr/>
        </p:nvSpPr>
        <p:spPr>
          <a:xfrm>
            <a:off x="1701924" y="617787"/>
            <a:ext cx="8641655" cy="649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PRODUKTNE INOVACIJE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746EFE62-7190-4BE4-94D5-680ABA59FFC5}"/>
              </a:ext>
            </a:extLst>
          </p:cNvPr>
          <p:cNvSpPr txBox="1">
            <a:spLocks/>
          </p:cNvSpPr>
          <p:nvPr/>
        </p:nvSpPr>
        <p:spPr>
          <a:xfrm>
            <a:off x="1741685" y="1407529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Proizvod ali storitev, ki je nov ali bistveno izboljšan. Vključuje znatne izboljšave tehničnih specifikacij, sestavnih delov in materialov, programske opreme v izdelku, prijaznost do uporabnika ali druge funkcionalne značilnosti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01097C4E-986D-4327-9DA8-5D41C6859003}"/>
              </a:ext>
            </a:extLst>
          </p:cNvPr>
          <p:cNvSpPr/>
          <p:nvPr/>
        </p:nvSpPr>
        <p:spPr>
          <a:xfrm>
            <a:off x="3932153" y="5839415"/>
            <a:ext cx="4916879" cy="56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Pipistrel </a:t>
            </a:r>
            <a:r>
              <a:rPr lang="sl-SI" sz="1100" b="1" dirty="0" err="1">
                <a:latin typeface="Verdana" panose="020B0604030504040204" pitchFamily="34" charset="0"/>
                <a:ea typeface="Verdana" panose="020B0604030504040204" pitchFamily="34" charset="0"/>
              </a:rPr>
              <a:t>Velis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sz="1100" b="1" dirty="0" err="1">
                <a:latin typeface="Verdana" panose="020B0604030504040204" pitchFamily="34" charset="0"/>
                <a:ea typeface="Verdana" panose="020B0604030504040204" pitchFamily="34" charset="0"/>
              </a:rPr>
              <a:t>Electro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 (Pipistrel  </a:t>
            </a:r>
            <a:r>
              <a:rPr lang="sl-SI" sz="1100" b="1" dirty="0" err="1">
                <a:latin typeface="Verdana" panose="020B0604030504040204" pitchFamily="34" charset="0"/>
                <a:ea typeface="Verdana" panose="020B0604030504040204" pitchFamily="34" charset="0"/>
              </a:rPr>
              <a:t>Vertical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sz="1100" b="1" dirty="0" err="1">
                <a:latin typeface="Verdana" panose="020B0604030504040204" pitchFamily="34" charset="0"/>
                <a:ea typeface="Verdana" panose="020B0604030504040204" pitchFamily="34" charset="0"/>
              </a:rPr>
              <a:t>Solutions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 d.o.o.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sl-SI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Zlato nacionalno priznanje 2022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2A0E1C0-6D45-8A42-8216-1CDB61ABF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273" y="3090388"/>
            <a:ext cx="3873211" cy="25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5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C19B9979-EEA8-4DDF-874B-EA04D77F45F0}"/>
              </a:ext>
            </a:extLst>
          </p:cNvPr>
          <p:cNvSpPr txBox="1">
            <a:spLocks/>
          </p:cNvSpPr>
          <p:nvPr/>
        </p:nvSpPr>
        <p:spPr>
          <a:xfrm>
            <a:off x="1775173" y="423537"/>
            <a:ext cx="8641655" cy="649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PROCESNE INOVACIJE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2DF6C554-7393-470D-9D51-CBE52C5FE889}"/>
              </a:ext>
            </a:extLst>
          </p:cNvPr>
          <p:cNvSpPr txBox="1">
            <a:spLocks/>
          </p:cNvSpPr>
          <p:nvPr/>
        </p:nvSpPr>
        <p:spPr>
          <a:xfrm>
            <a:off x="1775173" y="1360162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 ali bistveno izboljšan proizvodni proces oz. postopek. To vključuje pomembne spremembe v tehniki, opremi in / ali programski opremi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46C93212-AA95-4152-ACBE-982D34CF5F94}"/>
              </a:ext>
            </a:extLst>
          </p:cNvPr>
          <p:cNvSpPr/>
          <p:nvPr/>
        </p:nvSpPr>
        <p:spPr>
          <a:xfrm>
            <a:off x="3166727" y="5607623"/>
            <a:ext cx="5858546" cy="107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Razvoj lahkega tankostenskega nosilca kolesa, podvrženega visokim dinamičnim obremenitvam za celotno platformo vozil BMW (</a:t>
            </a:r>
            <a:r>
              <a:rPr lang="pt-BR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TPV AUTOMOTIVE,  d.o.o.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sl-SI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Zlato nacionalno priznanje 2022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73E8B81-CEEA-E57E-5EFD-195AF656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019" y="2635757"/>
            <a:ext cx="4800508" cy="2987129"/>
          </a:xfrm>
          <a:prstGeom prst="rect">
            <a:avLst/>
          </a:prstGeom>
        </p:spPr>
      </p:pic>
      <p:pic>
        <p:nvPicPr>
          <p:cNvPr id="2" name="Slika 1" descr="Slika, ki vsebuje besede risba&#10;&#10;Opis je samodejno ustvarjen">
            <a:extLst>
              <a:ext uri="{FF2B5EF4-FFF2-40B4-BE49-F238E27FC236}">
                <a16:creationId xmlns:a16="http://schemas.microsoft.com/office/drawing/2014/main" id="{E3248B0C-8047-BCFE-2FF9-E1D493B9C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457F3FC4-E5AE-40FD-B2CC-17D6F01730F3}"/>
              </a:ext>
            </a:extLst>
          </p:cNvPr>
          <p:cNvSpPr txBox="1">
            <a:spLocks/>
          </p:cNvSpPr>
          <p:nvPr/>
        </p:nvSpPr>
        <p:spPr>
          <a:xfrm>
            <a:off x="1775173" y="392529"/>
            <a:ext cx="8641655" cy="6492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TRŽENJSKE INOVACIJE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6695FF70-9783-476E-8EE3-363A41CA060C}"/>
              </a:ext>
            </a:extLst>
          </p:cNvPr>
          <p:cNvSpPr txBox="1">
            <a:spLocks/>
          </p:cNvSpPr>
          <p:nvPr/>
        </p:nvSpPr>
        <p:spPr>
          <a:xfrm>
            <a:off x="1775173" y="1329154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 način trženja, ki vključuje pomembne spremembe v oblikovanju proizvoda ali embalaže, promocijske predstavitve, promocijo izdelkov ali cen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9AE4C1BE-D7E2-416E-B084-C4830E02A30D}"/>
              </a:ext>
            </a:extLst>
          </p:cNvPr>
          <p:cNvSpPr/>
          <p:nvPr/>
        </p:nvSpPr>
        <p:spPr>
          <a:xfrm>
            <a:off x="3844754" y="5840371"/>
            <a:ext cx="4435518" cy="81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Inovativen trženjski pristop na </a:t>
            </a:r>
            <a:r>
              <a:rPr lang="sl-SI" sz="1100" b="1" dirty="0" err="1">
                <a:latin typeface="Verdana" panose="020B0604030504040204" pitchFamily="34" charset="0"/>
                <a:ea typeface="Verdana" panose="020B0604030504040204" pitchFamily="34" charset="0"/>
              </a:rPr>
              <a:t>medorganizacijskem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</a:rPr>
              <a:t> trgu embalažnega stekla 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(Steklarna Hrastnik d.o.o.)</a:t>
            </a:r>
          </a:p>
          <a:p>
            <a:pPr algn="ctr">
              <a:lnSpc>
                <a:spcPct val="150000"/>
              </a:lnSpc>
            </a:pPr>
            <a:r>
              <a:rPr lang="sl-SI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Srebrno nacionalno priznanje 2021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122355-9106-44EA-9691-6AA3DDAC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321" y="2544953"/>
            <a:ext cx="4261904" cy="3254058"/>
          </a:xfrm>
          <a:prstGeom prst="rect">
            <a:avLst/>
          </a:prstGeom>
        </p:spPr>
      </p:pic>
      <p:pic>
        <p:nvPicPr>
          <p:cNvPr id="2" name="Slika 1" descr="Slika, ki vsebuje besede risba&#10;&#10;Opis je samodejno ustvarjen">
            <a:extLst>
              <a:ext uri="{FF2B5EF4-FFF2-40B4-BE49-F238E27FC236}">
                <a16:creationId xmlns:a16="http://schemas.microsoft.com/office/drawing/2014/main" id="{D188E831-CB13-D2BA-4BF9-B400C7A8B8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4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55450583-026E-4657-83C4-50AF061B5CD6}"/>
              </a:ext>
            </a:extLst>
          </p:cNvPr>
          <p:cNvSpPr txBox="1">
            <a:spLocks/>
          </p:cNvSpPr>
          <p:nvPr/>
        </p:nvSpPr>
        <p:spPr>
          <a:xfrm>
            <a:off x="233173" y="363717"/>
            <a:ext cx="11725655" cy="649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ORGANIZACIJSKE INOVACIJE</a:t>
            </a:r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FF7BD7CE-238D-4A32-879C-D4D9323BFCAB}"/>
              </a:ext>
            </a:extLst>
          </p:cNvPr>
          <p:cNvSpPr txBox="1">
            <a:spLocks/>
          </p:cNvSpPr>
          <p:nvPr/>
        </p:nvSpPr>
        <p:spPr>
          <a:xfrm>
            <a:off x="1775173" y="1300342"/>
            <a:ext cx="8641655" cy="497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 organizacijske metode v poslovnih praksah, v organizaciji delovnega mesta ali pri zunanjih odnosih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3EC86579-5B7C-45C7-84C9-A26AC61D8A53}"/>
              </a:ext>
            </a:extLst>
          </p:cNvPr>
          <p:cNvSpPr/>
          <p:nvPr/>
        </p:nvSpPr>
        <p:spPr>
          <a:xfrm>
            <a:off x="3434606" y="5673522"/>
            <a:ext cx="5377478" cy="56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Digitalna vizualizacija v delovnih procesih</a:t>
            </a: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(Kolektor KFH d.o.o.)</a:t>
            </a:r>
          </a:p>
          <a:p>
            <a:pPr algn="ctr">
              <a:lnSpc>
                <a:spcPct val="150000"/>
              </a:lnSpc>
            </a:pPr>
            <a:r>
              <a:rPr lang="sl-SI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Srebrno nacionalno priznanje GZS za inovacije 2019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8038597-9ECA-4D97-9DDE-CCF80619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68" y="2246050"/>
            <a:ext cx="5044063" cy="3356639"/>
          </a:xfrm>
          <a:prstGeom prst="rect">
            <a:avLst/>
          </a:prstGeom>
        </p:spPr>
      </p:pic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A7D87E12-DE73-9C49-D033-4E12D014B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2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>
            <a:extLst>
              <a:ext uri="{FF2B5EF4-FFF2-40B4-BE49-F238E27FC236}">
                <a16:creationId xmlns:a16="http://schemas.microsoft.com/office/drawing/2014/main" id="{36AE4624-ED73-4691-9632-AE57E194AC93}"/>
              </a:ext>
            </a:extLst>
          </p:cNvPr>
          <p:cNvSpPr txBox="1">
            <a:spLocks/>
          </p:cNvSpPr>
          <p:nvPr/>
        </p:nvSpPr>
        <p:spPr>
          <a:xfrm>
            <a:off x="420838" y="998082"/>
            <a:ext cx="11350324" cy="649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DRUŽBENE (SOCIALNE) INOVACIJE</a:t>
            </a:r>
            <a:endParaRPr lang="sl-SI" sz="5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B40A5A4C-7879-4479-867F-9977AFDC012E}"/>
              </a:ext>
            </a:extLst>
          </p:cNvPr>
          <p:cNvSpPr/>
          <p:nvPr/>
        </p:nvSpPr>
        <p:spPr>
          <a:xfrm>
            <a:off x="4328178" y="5691517"/>
            <a:ext cx="4525540" cy="107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Gradimo vključujoče, inovativno in povezano Zasavje </a:t>
            </a:r>
            <a:r>
              <a:rPr lang="sl-SI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(VDC (Varstveno delovni center) Zasavje)</a:t>
            </a:r>
          </a:p>
          <a:p>
            <a:pPr algn="ctr">
              <a:lnSpc>
                <a:spcPct val="150000"/>
              </a:lnSpc>
            </a:pPr>
            <a:r>
              <a:rPr lang="sl-SI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Posebno nacionalno priznanje za inovacijski izziv in naj inovacija po izboru javnosti 2021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A9B91B4-DF20-41AC-9C2C-0BBE11C4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35" y="2169155"/>
            <a:ext cx="6249636" cy="337189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2188A07-4B31-1F6E-4097-4FB7A4D06D60}"/>
              </a:ext>
            </a:extLst>
          </p:cNvPr>
          <p:cNvSpPr txBox="1"/>
          <p:nvPr/>
        </p:nvSpPr>
        <p:spPr>
          <a:xfrm>
            <a:off x="2019300" y="1647369"/>
            <a:ext cx="895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 ideje, koncepti in strategije, ki odgovarjajo na potrebe družbe.</a:t>
            </a:r>
          </a:p>
        </p:txBody>
      </p:sp>
      <p:pic>
        <p:nvPicPr>
          <p:cNvPr id="2" name="Slika 1" descr="Slika, ki vsebuje besede risba&#10;&#10;Opis je samodejno ustvarjen">
            <a:extLst>
              <a:ext uri="{FF2B5EF4-FFF2-40B4-BE49-F238E27FC236}">
                <a16:creationId xmlns:a16="http://schemas.microsoft.com/office/drawing/2014/main" id="{67726EA5-A305-6165-DA60-F1BF647DE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" r="3851"/>
          <a:stretch/>
        </p:blipFill>
        <p:spPr>
          <a:xfrm>
            <a:off x="9632040" y="6146733"/>
            <a:ext cx="2571796" cy="7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810E59E02B074595D233014ACC46E9" ma:contentTypeVersion="13" ma:contentTypeDescription="Ustvari nov dokument." ma:contentTypeScope="" ma:versionID="1837ba61e29ca0e0e43845e74e948bdc">
  <xsd:schema xmlns:xsd="http://www.w3.org/2001/XMLSchema" xmlns:xs="http://www.w3.org/2001/XMLSchema" xmlns:p="http://schemas.microsoft.com/office/2006/metadata/properties" xmlns:ns2="229f0979-ca47-4de9-bde6-738f1a71dc3b" xmlns:ns3="703cdf61-9bdb-4ab1-bf99-aabb6c694d24" targetNamespace="http://schemas.microsoft.com/office/2006/metadata/properties" ma:root="true" ma:fieldsID="a62a90ae2662018124b1ac1dafacdcfb" ns2:_="" ns3:_="">
    <xsd:import namespace="229f0979-ca47-4de9-bde6-738f1a71dc3b"/>
    <xsd:import namespace="703cdf61-9bdb-4ab1-bf99-aabb6c694d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f0979-ca47-4de9-bde6-738f1a71d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cdf61-9bdb-4ab1-bf99-aabb6c694d24" xsi:nil="true"/>
    <lcf76f155ced4ddcb4097134ff3c332f xmlns="229f0979-ca47-4de9-bde6-738f1a71dc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C1DA99-9DA8-4609-8D7B-7917048F3A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BF2367-2BAA-4BD8-B213-CB5A055A803D}">
  <ds:schemaRefs>
    <ds:schemaRef ds:uri="229f0979-ca47-4de9-bde6-738f1a71dc3b"/>
    <ds:schemaRef ds:uri="703cdf61-9bdb-4ab1-bf99-aabb6c694d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F9FF31-C4E1-44E6-B9FB-C538CD8416B9}">
  <ds:schemaRefs>
    <ds:schemaRef ds:uri="229f0979-ca47-4de9-bde6-738f1a71dc3b"/>
    <ds:schemaRef ds:uri="703cdf61-9bdb-4ab1-bf99-aabb6c694d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17227</TotalTime>
  <Words>1307</Words>
  <Application>Microsoft Office PowerPoint</Application>
  <PresentationFormat>Širokozaslonsko</PresentationFormat>
  <Paragraphs>128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Symbol</vt:lpstr>
      <vt:lpstr>Tw Cen MT</vt:lpstr>
      <vt:lpstr>Verdana</vt:lpstr>
      <vt:lpstr>Wingdings</vt:lpstr>
      <vt:lpstr>Vezje</vt:lpstr>
      <vt:lpstr>RAZPIS  Priznanja GZS za inovacije 2023</vt:lpstr>
      <vt:lpstr>PowerPointova predstavitev</vt:lpstr>
      <vt:lpstr>Kdo lahko prijavi inovacijski predlog?</vt:lpstr>
      <vt:lpstr>KAJ JE INOVACIJA?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Spletna stran INOVATIVNA SLOVENIJA   13 Regijskih gospodarskih zbornic</vt:lpstr>
      <vt:lpstr>PowerPointova predstavitev</vt:lpstr>
      <vt:lpstr>PowerPointova predstavitev</vt:lpstr>
      <vt:lpstr>RAZPISNA DOKUMENTACIJA</vt:lpstr>
      <vt:lpstr>Kriteriji ocenjevanja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WEBINAR: Kako pripraviti dobro prijavo? </vt:lpstr>
      <vt:lpstr>WEBINAR: Kako pripraviti dober „pitch“ – osebno predstavitev pred komisijo</vt:lpstr>
      <vt:lpstr>Dan inovativnosti </vt:lpstr>
      <vt:lpstr>Dodatne informacije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RAZPIS  Priznanja GZS za inovacije 2023</dc:title>
  <dc:creator>Katja Pokeržnik</dc:creator>
  <cp:lastModifiedBy>Katja Pokeržnik</cp:lastModifiedBy>
  <cp:revision>2</cp:revision>
  <dcterms:created xsi:type="dcterms:W3CDTF">2023-02-01T12:13:13Z</dcterms:created>
  <dcterms:modified xsi:type="dcterms:W3CDTF">2023-02-13T14:03:22Z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0x01010052810E59E02B074595D233014ACC46E9</vt:lpwstr>
  </property>
  <property fmtid="{D5CDD505-2E9C-101B-9397-08002B2CF9AE}" pid="3" name="MediaServiceImageTags">
    <vt:lpwstr/>
  </property>
</Properties>
</file>